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1394" y="1348471"/>
            <a:ext cx="1204387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1394" y="1713221"/>
            <a:ext cx="11101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587" y="18014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87805" y="18014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9019" y="2064841"/>
            <a:ext cx="130058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EFOSGV+Cambria Math"/>
                <a:cs typeface="EFOSGV+Cambria Math"/>
              </a:rPr>
              <a:t>∴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0.25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13605" y="2075553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…(5)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6449" y="21638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16380" y="21638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4744" y="2447281"/>
            <a:ext cx="284271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(4),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(5),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0312" y="2809613"/>
            <a:ext cx="273392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-2A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1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-2.25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16500" y="2809613"/>
            <a:ext cx="1063904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2.25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7399" y="28978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59939" y="28978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89200" y="28978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04895" y="28978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73530" y="3149984"/>
            <a:ext cx="29891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EFOSGV+Cambria Math"/>
                <a:cs typeface="EFOSGV+Cambria Math"/>
              </a:rPr>
              <a:t>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31364" y="3149984"/>
            <a:ext cx="42312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100" spc="12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EFOSGV+Cambria Math"/>
                <a:cs typeface="EFOSGV+Cambria Math"/>
              </a:rPr>
              <a:t>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50110" y="3206185"/>
            <a:ext cx="2469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EFOSGV+Cambria Math"/>
                <a:cs typeface="EFOSGV+Cambria Math"/>
              </a:rPr>
              <a:t>표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01394" y="3231040"/>
            <a:ext cx="1168895" cy="505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EFOSGV+Cambria Math"/>
                <a:cs typeface="EFOSGV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R</a:t>
            </a:r>
            <a:r>
              <a:rPr sz="145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5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93695" y="3248016"/>
            <a:ext cx="9153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0.44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Ω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68412" y="3336670"/>
            <a:ext cx="30472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83055" y="3378965"/>
            <a:ext cx="25482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EFOSGV+Cambria Math"/>
                <a:cs typeface="EFOSGV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36114" y="3378965"/>
            <a:ext cx="614738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18">
                <a:solidFill>
                  <a:srgbClr val="000000"/>
                </a:solidFill>
                <a:latin typeface="Cambria Math"/>
                <a:cs typeface="Cambria Math"/>
              </a:rPr>
              <a:t>2.25</a:t>
            </a:r>
            <a:r>
              <a:rPr sz="1100" spc="10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EFOSGV+Cambria Math"/>
                <a:cs typeface="EFOSGV+Cambria Math"/>
              </a:rPr>
              <a:t>퐴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30679" y="3435167"/>
            <a:ext cx="2469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EFOSGV+Cambria Math"/>
                <a:cs typeface="EFOSGV+Cambria Math"/>
              </a:rPr>
              <a:t>표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2477" y="3695038"/>
            <a:ext cx="6804962" cy="49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6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original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below,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01394" y="3941557"/>
            <a:ext cx="21012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super</a:t>
            </a:r>
            <a:r>
              <a:rPr sz="1450" u="sng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01394" y="4306307"/>
            <a:ext cx="11655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1.5I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33166" y="4306307"/>
            <a:ext cx="679797" cy="839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…(6)</a:t>
            </a:r>
          </a:p>
          <a:p>
            <a:pPr marL="19049" marR="0">
              <a:lnSpc>
                <a:spcPts val="1580"/>
              </a:lnSpc>
              <a:spcBef>
                <a:spcPts val="122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…(7)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58544" y="43945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54074" y="43945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88235" y="43945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1869" y="4668638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01047" y="4668638"/>
            <a:ext cx="696738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01394" y="5030842"/>
            <a:ext cx="30458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(7)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(6),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178425" y="5030842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(7.8)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01394" y="5393046"/>
            <a:ext cx="96265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-10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-0.5I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14116" y="539304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…(8)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01394" y="5755377"/>
            <a:ext cx="19017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3I</a:t>
            </a:r>
            <a:r>
              <a:rPr sz="145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87805" y="58436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888235" y="58436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79395" y="58436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01394" y="6106871"/>
            <a:ext cx="135828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EFOSGV+Cambria Math"/>
                <a:cs typeface="EFOSGV+Cambria Math"/>
              </a:rPr>
              <a:t>∴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7I</a:t>
            </a:r>
            <a:r>
              <a:rPr sz="145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876977" y="611758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…(9)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44549" y="62058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745360" y="62058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01394" y="6479913"/>
            <a:ext cx="3039523" cy="853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(8)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(9),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  <a:p>
            <a:pPr marL="0" marR="0">
              <a:lnSpc>
                <a:spcPts val="1580"/>
              </a:lnSpc>
              <a:spcBef>
                <a:spcPts val="1221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001394" y="7193736"/>
            <a:ext cx="269299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9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5.33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703315" y="7204447"/>
            <a:ext cx="11756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(7.9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25219" y="7292720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812035" y="72927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559" y="8663042"/>
            <a:ext cx="42110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6">
                <a:solidFill>
                  <a:srgbClr val="7030A0"/>
                </a:solidFill>
                <a:latin typeface="Times New Roman"/>
                <a:cs typeface="Times New Roman"/>
              </a:rPr>
              <a:t>H.W.:-</a:t>
            </a:r>
            <a:r>
              <a:rPr sz="1450" b="1" spc="15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81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691114" cy="1096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2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1:</a:t>
            </a:r>
            <a:r>
              <a:rPr sz="1450" b="1" spc="3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16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ible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transferred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-25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under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condit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170803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533006"/>
            <a:ext cx="3553396" cy="49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transferred,</a:t>
            </a:r>
            <a:r>
              <a:rPr sz="145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724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-59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72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26734" y="2533006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(9.2)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257541"/>
            <a:ext cx="52436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remove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R</a:t>
            </a:r>
            <a:r>
              <a:rPr sz="14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9837" y="3346195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55570" y="334619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65120" y="3618039"/>
            <a:ext cx="537588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3">
                <a:solidFill>
                  <a:srgbClr val="000000"/>
                </a:solidFill>
                <a:latin typeface="Cambria Math"/>
                <a:cs typeface="Cambria Math"/>
              </a:rPr>
              <a:t>3×3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3688115"/>
            <a:ext cx="3889226" cy="55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TJWMT+Cambria Math"/>
                <a:cs typeface="LTJWMT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6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0">
                <a:solidFill>
                  <a:srgbClr val="000000"/>
                </a:solidFill>
                <a:latin typeface="LTJWMT+Cambria Math"/>
                <a:cs typeface="LTJWMT+Cambria Math"/>
              </a:rPr>
              <a:t> </a:t>
            </a: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450" spc="-17">
                <a:solidFill>
                  <a:srgbClr val="000000"/>
                </a:solidFill>
                <a:latin typeface="LTJWMT+Cambria Math"/>
                <a:cs typeface="LTJWMT+Cambria Math"/>
              </a:rPr>
              <a:t>ꢀ</a:t>
            </a:r>
            <a:r>
              <a:rPr sz="1450" spc="-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450">
                <a:solidFill>
                  <a:srgbClr val="000000"/>
                </a:solidFill>
                <a:latin typeface="LTJWMT+Cambria Math"/>
                <a:cs typeface="LTJWMT+Cambria Math"/>
              </a:rPr>
              <a:t>ꢂ</a:t>
            </a:r>
            <a:r>
              <a:rPr sz="10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LTJWMT+Cambria Math"/>
                <a:cs typeface="LTJWMT+Cambria Math"/>
              </a:rPr>
              <a:t>ꢃ</a:t>
            </a:r>
            <a:r>
              <a:rPr sz="1000" spc="20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LTJWMT+Cambria Math"/>
                <a:cs typeface="LTJWMT+Cambria Math"/>
              </a:rPr>
              <a:t>ꢄ</a:t>
            </a:r>
            <a:r>
              <a:rPr sz="10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4.5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0577" y="3832352"/>
            <a:ext cx="30472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5120" y="3866070"/>
            <a:ext cx="5471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Cambria Math"/>
                <a:cs typeface="Cambria Math"/>
              </a:rPr>
              <a:t>3+3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9127" y="4201532"/>
            <a:ext cx="14931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0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4.5</a:t>
            </a:r>
            <a:r>
              <a:rPr sz="145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2952" y="428980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34744" y="4289805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93384" y="4563863"/>
            <a:ext cx="11662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(9.3)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5288271"/>
            <a:ext cx="3612804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5641077"/>
            <a:ext cx="4682166" cy="95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63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(3Ω)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tor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</a:p>
          <a:p>
            <a:pPr marL="0" marR="0">
              <a:lnSpc>
                <a:spcPts val="1580"/>
              </a:lnSpc>
              <a:spcBef>
                <a:spcPts val="11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(2Ω)</a:t>
            </a:r>
            <a:r>
              <a:rPr sz="145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(1Ω)</a:t>
            </a:r>
            <a:r>
              <a:rPr sz="145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</a:p>
          <a:p>
            <a:pPr marL="0" marR="0">
              <a:lnSpc>
                <a:spcPts val="1580"/>
              </a:lnSpc>
              <a:spcBef>
                <a:spcPts val="319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open.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26614" y="647807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6548027"/>
            <a:ext cx="4923962" cy="55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TJWMT+Cambria Math"/>
                <a:cs typeface="LTJWMT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8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800" spc="4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>
                <a:solidFill>
                  <a:srgbClr val="000000"/>
                </a:solidFill>
                <a:latin typeface="LTJWMT+Cambria Math"/>
                <a:cs typeface="LTJWMT+Cambria Math"/>
              </a:rPr>
              <a:t>ꢃ</a:t>
            </a:r>
            <a:r>
              <a:rPr sz="1000" spc="20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LTJWMT+Cambria Math"/>
                <a:cs typeface="LTJWMT+Cambria Math"/>
              </a:rPr>
              <a:t>ꢄ</a:t>
            </a:r>
            <a:r>
              <a:rPr sz="10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7.5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9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[voltage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divider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rule]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0059" y="6603991"/>
            <a:ext cx="11662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(9.4)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20102" y="6692264"/>
            <a:ext cx="30472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58887" y="66922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64410" y="6725983"/>
            <a:ext cx="795144" cy="790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429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4">
                <a:solidFill>
                  <a:srgbClr val="000000"/>
                </a:solidFill>
                <a:latin typeface="Cambria Math"/>
                <a:cs typeface="Cambria Math"/>
              </a:rPr>
              <a:t>3+3</a:t>
            </a:r>
          </a:p>
          <a:p>
            <a:pPr marL="0" marR="0">
              <a:lnSpc>
                <a:spcPts val="1494"/>
              </a:lnSpc>
              <a:spcBef>
                <a:spcPts val="1047"/>
              </a:spcBef>
              <a:spcAft>
                <a:spcPct val="0"/>
              </a:spcAft>
            </a:pPr>
            <a:r>
              <a:rPr sz="1250" spc="54">
                <a:solidFill>
                  <a:srgbClr val="000000"/>
                </a:solidFill>
                <a:latin typeface="Cambria Math"/>
                <a:cs typeface="Cambria Math"/>
              </a:rPr>
              <a:t>7.5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01737" y="703926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87119" y="7088314"/>
            <a:ext cx="335849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01737" y="7163091"/>
            <a:ext cx="352648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21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97330" y="7171533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22245" y="7171533"/>
            <a:ext cx="1109431" cy="56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90754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3.125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W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7213972"/>
            <a:ext cx="59094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spc="-40" baseline="-15517">
                <a:solidFill>
                  <a:srgbClr val="000000"/>
                </a:solidFill>
                <a:latin typeface="Times New Roman"/>
                <a:cs typeface="Times New Roman"/>
              </a:rPr>
              <a:t>max.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86777" y="72139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39494" y="7336345"/>
            <a:ext cx="597763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92">
                <a:solidFill>
                  <a:srgbClr val="000000"/>
                </a:solidFill>
                <a:latin typeface="Cambria Math"/>
                <a:cs typeface="Cambria Math"/>
              </a:rPr>
              <a:t>4R</a:t>
            </a:r>
            <a:r>
              <a:rPr sz="1600" spc="-21" baseline="-24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88210" y="7336345"/>
            <a:ext cx="6995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250" spc="8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1">
                <a:solidFill>
                  <a:srgbClr val="000000"/>
                </a:solidFill>
                <a:latin typeface="Cambria Math"/>
                <a:cs typeface="Cambria Math"/>
              </a:rPr>
              <a:t>×4.5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3559" y="7681332"/>
            <a:ext cx="4629741" cy="725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Sinc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developed</a:t>
            </a:r>
            <a:r>
              <a:rPr sz="14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7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673"/>
              </a:lnSpc>
              <a:spcBef>
                <a:spcPts val="123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3.125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6.250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W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541009" y="9387578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(9.5)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90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2725" cy="896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30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10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lowing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28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(7.10)</a:t>
            </a:r>
            <a:r>
              <a:rPr sz="1450" b="1" spc="2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theorem,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i)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E=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ii)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12V..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123178"/>
            <a:ext cx="69288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remove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(7.11).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5219" y="429678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(7.10)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44390" y="429678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(7.11)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2477" y="5010376"/>
            <a:ext cx="3320355" cy="1660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8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88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sz="1450" spc="9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9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</a:p>
          <a:p>
            <a:pPr marL="228917" marR="0">
              <a:lnSpc>
                <a:spcPts val="1580"/>
              </a:lnSpc>
              <a:spcBef>
                <a:spcPts val="185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viewed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</a:p>
          <a:p>
            <a:pPr marL="228917" marR="0">
              <a:lnSpc>
                <a:spcPts val="1580"/>
              </a:lnSpc>
              <a:spcBef>
                <a:spcPts val="247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B,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battery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short-</a:t>
            </a:r>
          </a:p>
          <a:p>
            <a:pPr marL="228917" marR="0">
              <a:lnSpc>
                <a:spcPts val="1580"/>
              </a:lnSpc>
              <a:spcBef>
                <a:spcPts val="21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ited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1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(7.12),</a:t>
            </a:r>
          </a:p>
          <a:p>
            <a:pPr marL="228917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(7.13).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1394" y="6594466"/>
            <a:ext cx="30461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35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(7.13)</a:t>
            </a:r>
            <a:r>
              <a:rPr sz="1450" b="1" spc="32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394" y="6832591"/>
            <a:ext cx="437681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||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||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sz="1450" b="1" spc="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109">
                <a:solidFill>
                  <a:srgbClr val="FF0000"/>
                </a:solidFill>
                <a:latin typeface="Times New Roman"/>
                <a:cs typeface="Times New Roman"/>
              </a:rPr>
              <a:t>Ω.</a:t>
            </a:r>
            <a:r>
              <a:rPr sz="1450" b="1" spc="14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(7.12)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21900" y="6832591"/>
            <a:ext cx="1259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(7.13)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5219" y="6920864"/>
            <a:ext cx="2667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25905" y="6920864"/>
            <a:ext cx="3334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2477" y="7536788"/>
            <a:ext cx="4127288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help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69464" y="7626477"/>
            <a:ext cx="2667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89200" y="7626477"/>
            <a:ext cx="3334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1394" y="7767057"/>
            <a:ext cx="3876650" cy="953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(7.11)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(7.14).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divider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rule,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07539" y="8460709"/>
            <a:ext cx="398710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15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01394" y="8520879"/>
            <a:ext cx="997464" cy="95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40" baseline="-14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  <a:p>
            <a:pPr marL="0" marR="0">
              <a:lnSpc>
                <a:spcPts val="2025"/>
              </a:lnSpc>
              <a:spcBef>
                <a:spcPts val="1166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40" baseline="-14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69870" y="8567792"/>
            <a:ext cx="721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12V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64410" y="8698834"/>
            <a:ext cx="684714" cy="57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15+30</a:t>
            </a:r>
          </a:p>
          <a:p>
            <a:pPr marL="95250" marR="0">
              <a:lnSpc>
                <a:spcPts val="1352"/>
              </a:lnSpc>
              <a:spcBef>
                <a:spcPct val="0"/>
              </a:spcBef>
              <a:spcAft>
                <a:spcPct val="0"/>
              </a:spcAft>
            </a:pP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18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74620" y="8977748"/>
            <a:ext cx="721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24V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64410" y="9109045"/>
            <a:ext cx="598989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18+9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9282803"/>
            <a:ext cx="15111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KVL,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59653" y="9282803"/>
            <a:ext cx="1259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(7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.14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01394" y="9521245"/>
            <a:ext cx="150141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5219" y="9609518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73530" y="960951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88235" y="960951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01394" y="9758184"/>
            <a:ext cx="270614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9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1450" b="1" spc="8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77874" y="9857485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78685" y="98574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040889" y="98574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82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51017"/>
            <a:ext cx="58822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Or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1394" y="1703696"/>
            <a:ext cx="159657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0787" y="1791969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9160" y="1791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3739" y="1791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1394" y="1941016"/>
            <a:ext cx="1320482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9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103949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77874" y="2040001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8685" y="204000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07539" y="2168495"/>
            <a:ext cx="398710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10">
                <a:solidFill>
                  <a:srgbClr val="000000"/>
                </a:solidFill>
                <a:latin typeface="Cambria Math"/>
                <a:cs typeface="Cambria Math"/>
              </a:rPr>
              <a:t>30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01394" y="2228918"/>
            <a:ext cx="997464" cy="949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50" spc="40" baseline="-14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  <a:p>
            <a:pPr marL="0" marR="0">
              <a:lnSpc>
                <a:spcPts val="2025"/>
              </a:lnSpc>
              <a:spcBef>
                <a:spcPts val="1091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350" spc="40" baseline="-14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69870" y="2275831"/>
            <a:ext cx="721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24V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64410" y="2406874"/>
            <a:ext cx="684714" cy="569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15+30</a:t>
            </a:r>
          </a:p>
          <a:p>
            <a:pPr marL="143129" marR="0">
              <a:lnSpc>
                <a:spcPts val="1278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74620" y="2676263"/>
            <a:ext cx="721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12V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64410" y="2807305"/>
            <a:ext cx="598989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18+9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01394" y="2989655"/>
            <a:ext cx="274911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9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1450" b="1" spc="-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7874" y="3088639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78685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40889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477" y="3695038"/>
            <a:ext cx="5217836" cy="961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Thevenin's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(7.1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12">
                <a:solidFill>
                  <a:srgbClr val="00B050"/>
                </a:solidFill>
                <a:latin typeface="Times New Roman"/>
                <a:cs typeface="Times New Roman"/>
              </a:rPr>
              <a:t>5)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2289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944308" marR="0">
              <a:lnSpc>
                <a:spcPts val="1494"/>
              </a:lnSpc>
              <a:spcBef>
                <a:spcPts val="231"/>
              </a:spcBef>
              <a:spcAft>
                <a:spcPct val="0"/>
              </a:spcAft>
            </a:pPr>
            <a:r>
              <a:rPr sz="1900" spc="146" baseline="28571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1600" spc="-21" baseline="-24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E</a:t>
            </a:r>
            <a:r>
              <a:rPr sz="1250" spc="148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  <a:r>
              <a:rPr sz="1250" spc="-4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394" y="4296782"/>
            <a:ext cx="4473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59230" y="4296782"/>
            <a:ext cx="48307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36545" y="429678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013710" y="4254343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04591" y="4296782"/>
            <a:ext cx="6827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FF0000"/>
                </a:solidFill>
                <a:latin typeface="Times New Roman"/>
                <a:cs typeface="Times New Roman"/>
              </a:rPr>
              <a:t>0.5</a:t>
            </a:r>
            <a:r>
              <a:rPr sz="1450" b="1" spc="5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07260" y="4419155"/>
            <a:ext cx="149097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spc="-21" baseline="-24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  <a:r>
              <a:rPr sz="1600" spc="217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250" spc="12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16</a:t>
            </a:r>
            <a:r>
              <a:rPr sz="1250" spc="17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07260" y="4638230"/>
            <a:ext cx="1538609" cy="70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spc="146" baseline="28571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1600" spc="-21" baseline="-24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E</a:t>
            </a:r>
            <a:r>
              <a:rPr sz="1250" spc="140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12−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</a:p>
          <a:p>
            <a:pPr marL="0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spc="-21" baseline="-24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  <a:r>
              <a:rPr sz="1600" spc="217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250" spc="143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16</a:t>
            </a:r>
            <a:r>
              <a:rPr sz="1250" spc="17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01394" y="4764142"/>
            <a:ext cx="9409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(ii)</a:t>
            </a:r>
            <a:r>
              <a:rPr sz="1450" spc="15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36545" y="476414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80385" y="4721703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71265" y="4764142"/>
            <a:ext cx="5500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50" b="1" spc="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290315" y="8348717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(7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.15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83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70066"/>
            <a:ext cx="7387111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Special </a:t>
            </a:r>
            <a:r>
              <a:rPr sz="1800" u="sng" spc="10">
                <a:solidFill>
                  <a:srgbClr val="FF0000"/>
                </a:solidFill>
                <a:latin typeface="Monotype Corsiva"/>
                <a:cs typeface="Monotype Corsiva"/>
              </a:rPr>
              <a:t>Case:</a:t>
            </a:r>
            <a:r>
              <a:rPr sz="1800" u="sng" spc="-2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Circuit </a:t>
            </a:r>
            <a:r>
              <a:rPr sz="1800" u="sng" spc="18">
                <a:solidFill>
                  <a:srgbClr val="FF0000"/>
                </a:solidFill>
                <a:latin typeface="Monotype Corsiva"/>
                <a:cs typeface="Monotype Corsiva"/>
              </a:rPr>
              <a:t>have</a:t>
            </a:r>
            <a:r>
              <a:rPr sz="1800" u="sng" spc="-5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dependent</a:t>
            </a:r>
            <a:r>
              <a:rPr sz="1800" u="sng" spc="3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sources </a:t>
            </a:r>
            <a:r>
              <a:rPr sz="1800" u="sng" spc="-10">
                <a:solidFill>
                  <a:srgbClr val="FF0000"/>
                </a:solidFill>
                <a:latin typeface="Monotype Corsiva"/>
                <a:cs typeface="Monotype Corsiva"/>
              </a:rPr>
              <a:t>only</a:t>
            </a:r>
            <a:r>
              <a:rPr sz="1800" u="sng" spc="1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(without</a:t>
            </a:r>
            <a:r>
              <a:rPr sz="1800" u="sng" spc="-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independent sources)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60846"/>
            <a:ext cx="7468558" cy="1544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exis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sources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source,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we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exc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externally.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simplest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approach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excite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1-V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1-A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Sinc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end</a:t>
            </a:r>
            <a:r>
              <a:rPr sz="145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her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negative).</a:t>
            </a:r>
          </a:p>
          <a:p>
            <a:pPr marL="47625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addit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Thevenin's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0);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  <a:p>
            <a:pPr marL="0" marR="0">
              <a:lnSpc>
                <a:spcPts val="1580"/>
              </a:lnSpc>
              <a:spcBef>
                <a:spcPts val="258"/>
              </a:spcBef>
              <a:spcAft>
                <a:spcPct val="0"/>
              </a:spcAft>
            </a:pP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her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negative).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181341"/>
            <a:ext cx="6682461" cy="894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(7.16)</a:t>
            </a:r>
            <a:r>
              <a:rPr sz="1450" b="1" spc="29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a-b</a:t>
            </a:r>
            <a:r>
              <a:rPr sz="9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3953629"/>
            <a:ext cx="4446291" cy="72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  <a:p>
            <a:pPr marL="0" marR="0">
              <a:lnSpc>
                <a:spcPts val="1580"/>
              </a:lnSpc>
              <a:spcBef>
                <a:spcPts val="21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(7.17)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554338"/>
            <a:ext cx="45866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4792717"/>
            <a:ext cx="7946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ource,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49850" y="4792717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(7.16)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5105463"/>
            <a:ext cx="776522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634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571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05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  <a:p>
            <a:pPr marL="0" marR="0">
              <a:lnSpc>
                <a:spcPts val="75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 spc="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marL="419734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15974" y="5105463"/>
            <a:ext cx="395268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  <a:p>
            <a:pPr marL="3810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63637" y="5231121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35430" y="5175157"/>
            <a:ext cx="513917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RPBGGO+Cambria Math"/>
                <a:cs typeface="RPBGGO+Cambria Math"/>
              </a:rPr>
              <a:t>−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54885" y="5231121"/>
            <a:ext cx="65222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20195" y="5231121"/>
            <a:ext cx="691677" cy="103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30929" marR="0">
              <a:lnSpc>
                <a:spcPts val="1580"/>
              </a:lnSpc>
              <a:spcBef>
                <a:spcPts val="2847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0444" y="5667819"/>
            <a:ext cx="1176953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57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−</a:t>
            </a:r>
            <a:r>
              <a:rPr sz="3400" spc="-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  <a:r>
              <a:rPr sz="3400" spc="756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−</a:t>
            </a:r>
            <a:r>
              <a:rPr sz="3400" spc="-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5793477"/>
            <a:ext cx="712160" cy="49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655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97330" y="579347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82687" y="591572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54885" y="591572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1184" y="6241788"/>
            <a:ext cx="2667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Equ.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91527" y="6602158"/>
            <a:ext cx="528554" cy="65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571">
                <a:solidFill>
                  <a:srgbClr val="000000"/>
                </a:solidFill>
                <a:latin typeface="RPBGGO+Cambria Math"/>
                <a:cs typeface="RPBGGO+Cambria Math"/>
              </a:rPr>
              <a:t>−</a:t>
            </a:r>
            <a:r>
              <a:rPr sz="3400" spc="-644" baseline="28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baseline="28571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05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  <a:p>
            <a:pPr marL="114617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30655" y="6602158"/>
            <a:ext cx="776268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  <a:r>
              <a:rPr sz="3400" spc="906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1184" y="6671852"/>
            <a:ext cx="512431" cy="57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spc="486">
                <a:solidFill>
                  <a:srgbClr val="000000"/>
                </a:solidFill>
                <a:latin typeface="RPBGGO+Cambria Math"/>
                <a:cs typeface="RPBGGO+Cambria Math"/>
              </a:rPr>
              <a:t> 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25219" y="6671852"/>
            <a:ext cx="455123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RPBGGO+Cambria Math"/>
                <a:cs typeface="RPBGGO+Cambria Math"/>
              </a:rPr>
              <a:t>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87399" y="6727816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69160" y="6727816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40889" y="6671852"/>
            <a:ext cx="905019" cy="57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RPBGGO+Cambria Math"/>
                <a:cs typeface="RPBGGO+Cambria Math"/>
              </a:rPr>
              <a:t>−</a:t>
            </a:r>
          </a:p>
          <a:p>
            <a:pPr marL="21945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302503" y="6727816"/>
            <a:ext cx="126191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(7.16)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68755" y="684980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850135" y="684980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662045" y="7135939"/>
            <a:ext cx="376218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571">
                <a:solidFill>
                  <a:srgbClr val="000000"/>
                </a:solidFill>
                <a:latin typeface="RPBGGO+Cambria Math"/>
                <a:cs typeface="RPBGGO+Cambria Math"/>
              </a:rPr>
              <a:t>푣</a:t>
            </a:r>
            <a:r>
              <a:rPr sz="1050">
                <a:solidFill>
                  <a:srgbClr val="000000"/>
                </a:solidFill>
                <a:latin typeface="RPBGGO+Cambria Math"/>
                <a:cs typeface="RPBGGO+Cambria Math"/>
              </a:rPr>
              <a:t>표</a:t>
            </a:r>
          </a:p>
          <a:p>
            <a:pPr marL="38480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7206015"/>
            <a:ext cx="1335746" cy="59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RPBGGO+Cambria Math"/>
                <a:cs typeface="RPBGGO+Cambria Math"/>
              </a:rPr>
              <a:t>∴</a:t>
            </a:r>
            <a:r>
              <a:rPr sz="3400" spc="-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25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650" i="1" baseline="-13366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650" i="1" spc="-60" baseline="-13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11">
                <a:solidFill>
                  <a:srgbClr val="FF0000"/>
                </a:solidFill>
                <a:latin typeface="RPBGGO+Cambria Math"/>
                <a:cs typeface="RPBGGO+Cambria Math"/>
              </a:rPr>
              <a:t>−ퟒ퐕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70860" y="7206015"/>
            <a:ext cx="1726681" cy="580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769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RPBGGO+Cambria Math"/>
                <a:cs typeface="RPBGGO+Cambria Math"/>
              </a:rPr>
              <a:t>−</a:t>
            </a:r>
          </a:p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RPBGGO+Cambria Math"/>
                <a:cs typeface="RPBGGO+Cambria Math"/>
              </a:rPr>
              <a:t>∴</a:t>
            </a:r>
            <a:r>
              <a:rPr sz="3400" spc="-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8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FF0000"/>
                </a:solidFill>
                <a:latin typeface="RPBGGO+Cambria Math"/>
                <a:cs typeface="RPBGGO+Cambria Math"/>
              </a:rPr>
              <a:t>ퟒ</a:t>
            </a:r>
            <a:r>
              <a:rPr sz="3400" spc="-6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3559" y="7709907"/>
            <a:ext cx="7472702" cy="190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ells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according</a:t>
            </a:r>
            <a:r>
              <a:rPr sz="145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sign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convention,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1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(7.16)</a:t>
            </a:r>
            <a:r>
              <a:rPr sz="1450" b="1" spc="5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supplying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  <a:r>
              <a:rPr sz="145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course,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1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(7.16)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upp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(they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absorb</a:t>
            </a:r>
            <a:r>
              <a:rPr sz="145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power);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supplies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  <a:r>
              <a:rPr sz="145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5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ould</a:t>
            </a:r>
            <a:r>
              <a:rPr sz="145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simulate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istance.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know</a:t>
            </a:r>
            <a:r>
              <a:rPr sz="145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ible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uit,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</a:p>
          <a:p>
            <a:pPr marL="0" marR="0">
              <a:lnSpc>
                <a:spcPts val="1580"/>
              </a:lnSpc>
              <a:spcBef>
                <a:spcPts val="7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device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source).</a:t>
            </a:r>
            <a:r>
              <a:rPr sz="14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essentially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559" y="9549820"/>
            <a:ext cx="6687611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145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original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ircuit,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-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84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442142"/>
            <a:ext cx="1236394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 </a:t>
            </a:r>
            <a:r>
              <a:rPr sz="1600" i="1" spc="15">
                <a:solidFill>
                  <a:srgbClr val="FF0000"/>
                </a:solidFill>
                <a:latin typeface="HVGPHL+Harlow Solid Italic,Italic"/>
                <a:cs typeface="HVGPHL+Harlow Solid Italic,Italic"/>
              </a:rPr>
              <a:t>(8)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8725" y="1353087"/>
            <a:ext cx="2903899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Norton’s</a:t>
            </a:r>
            <a:r>
              <a:rPr sz="2200" b="1" u="sng" spc="-12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Theorem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9759" y="2085078"/>
            <a:ext cx="730684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9E70"/>
                </a:solidFill>
                <a:latin typeface="Times New Roman"/>
                <a:cs typeface="Times New Roman"/>
              </a:rPr>
              <a:t>Norton‘s</a:t>
            </a:r>
            <a:r>
              <a:rPr sz="1450" spc="519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9E70"/>
                </a:solidFill>
                <a:latin typeface="Times New Roman"/>
                <a:cs typeface="Times New Roman"/>
              </a:rPr>
              <a:t>theorem</a:t>
            </a:r>
            <a:r>
              <a:rPr sz="1450" spc="438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5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two-terminal</a:t>
            </a:r>
            <a:r>
              <a:rPr sz="145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9759" y="2285356"/>
            <a:ext cx="720820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consisting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R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19879" y="2373629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89345" y="2373629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85558" y="2373629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9759" y="2494906"/>
            <a:ext cx="7291303" cy="67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short-circuit</a:t>
            </a:r>
            <a:r>
              <a:rPr sz="14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mina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ls</a:t>
            </a:r>
            <a:r>
              <a:rPr sz="145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spc="36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turned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off.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3509943"/>
            <a:ext cx="3749864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3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50" b="1" u="sng" spc="1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5">
                <a:solidFill>
                  <a:srgbClr val="FF0000"/>
                </a:solidFill>
                <a:latin typeface="Arial"/>
                <a:cs typeface="Arial"/>
              </a:rPr>
              <a:t>find</a:t>
            </a:r>
            <a:r>
              <a:rPr sz="1450" b="1" u="sng" spc="1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1">
                <a:solidFill>
                  <a:srgbClr val="FF0000"/>
                </a:solidFill>
                <a:latin typeface="Arial"/>
                <a:cs typeface="Arial"/>
              </a:rPr>
              <a:t>Norton's</a:t>
            </a:r>
            <a:r>
              <a:rPr sz="1450" b="1" u="sng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8">
                <a:solidFill>
                  <a:srgbClr val="FF0000"/>
                </a:solidFill>
                <a:latin typeface="Arial"/>
                <a:cs typeface="Arial"/>
              </a:rPr>
              <a:t>equivalent</a:t>
            </a:r>
            <a:r>
              <a:rPr sz="1450" b="1" u="sng" spc="-4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circuit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3858379"/>
            <a:ext cx="7076354" cy="71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procedure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based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first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statement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theorem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above.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1.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any)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put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short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uit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4401938"/>
            <a:ext cx="116066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them.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3559" y="4706738"/>
            <a:ext cx="3199937" cy="49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2.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Compute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short-circuit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i="1" baseline="-15655">
                <a:solidFill>
                  <a:srgbClr val="231F20"/>
                </a:solidFill>
                <a:latin typeface="Times New Roman"/>
                <a:cs typeface="Times New Roman"/>
              </a:rPr>
              <a:t>sc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66795" y="4745092"/>
            <a:ext cx="651441" cy="38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2200" i="1" spc="-33" baseline="250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900" i="1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250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200" spc="-167" baseline="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baseline="250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  <a:p>
            <a:pPr marL="38163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25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5021317"/>
            <a:ext cx="7394400" cy="140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3.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sources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but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retain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internal</a:t>
            </a:r>
            <a:r>
              <a:rPr sz="1450" spc="-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istances,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any.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Similarly,</a:t>
            </a:r>
          </a:p>
          <a:p>
            <a:pPr marL="0" marR="0">
              <a:lnSpc>
                <a:spcPts val="1580"/>
              </a:lnSpc>
              <a:spcBef>
                <a:spcPts val="821"/>
              </a:spcBef>
              <a:spcAft>
                <a:spcPct val="0"/>
              </a:spcAft>
            </a:pP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all</a:t>
            </a:r>
            <a:r>
              <a:rPr sz="145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sources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them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open-circuits.</a:t>
            </a:r>
          </a:p>
          <a:p>
            <a:pPr marL="0" marR="0">
              <a:lnSpc>
                <a:spcPts val="1580"/>
              </a:lnSpc>
              <a:spcBef>
                <a:spcPts val="822"/>
              </a:spcBef>
              <a:spcAft>
                <a:spcPct val="0"/>
              </a:spcAft>
            </a:pP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4.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Next,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7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350" spc="-10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looked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give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mina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710"/>
              </a:spcBef>
              <a:spcAft>
                <a:spcPct val="0"/>
              </a:spcAft>
            </a:pP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exac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3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350" spc="27" baseline="-15517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6253387"/>
            <a:ext cx="7107162" cy="500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procedure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finding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Norton's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lent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73371" y="6543759"/>
            <a:ext cx="710117" cy="330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800" spc="-47" baseline="18999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8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aseline="18999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-150" baseline="18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aseline="18999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429132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 spc="111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6594466"/>
            <a:ext cx="473222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procedure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Thevenin's</a:t>
            </a:r>
            <a:r>
              <a:rPr sz="1450" spc="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istance,</a:t>
            </a:r>
            <a:r>
              <a:rPr sz="1450" spc="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so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6899647"/>
            <a:ext cx="705100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5.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joined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5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12720" y="6987920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25">
                <a:solidFill>
                  <a:srgbClr val="231F2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72534" y="698792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7213972"/>
            <a:ext cx="224249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Norton‘s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uit.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7528679"/>
            <a:ext cx="66760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00B050"/>
                </a:solidFill>
                <a:latin typeface="Times New Roman"/>
                <a:cs typeface="Times New Roman"/>
              </a:rPr>
              <a:t>(8.1)(a)</a:t>
            </a:r>
            <a:r>
              <a:rPr sz="1450" b="1" spc="-8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B050"/>
                </a:solidFill>
                <a:latin typeface="Times New Roman"/>
                <a:cs typeface="Times New Roman"/>
              </a:rPr>
              <a:t>(8.1)(b).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35430" y="9111353"/>
            <a:ext cx="51725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(8.1):</a:t>
            </a:r>
            <a:r>
              <a:rPr sz="1450" b="1" spc="-6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Original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Norton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85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3084" y="1351017"/>
            <a:ext cx="61656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close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rela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hip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Norton‘s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Thevenin‘s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theorems: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41600" y="1672339"/>
            <a:ext cx="420997" cy="6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87" baseline="31578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950" spc="37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  <a:p>
            <a:pPr marL="0" marR="0">
              <a:lnSpc>
                <a:spcPts val="1318"/>
              </a:lnSpc>
              <a:spcBef>
                <a:spcPts val="267"/>
              </a:spcBef>
              <a:spcAft>
                <a:spcPct val="0"/>
              </a:spcAft>
            </a:pPr>
            <a:r>
              <a:rPr sz="1650" spc="68" baseline="31578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950" spc="37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3084" y="1713221"/>
            <a:ext cx="89598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1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6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1155" y="1713221"/>
            <a:ext cx="5379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07970" y="1770371"/>
            <a:ext cx="51683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5715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2428231"/>
            <a:ext cx="7188041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essentially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transformation.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reason,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transformation</a:t>
            </a:r>
            <a:r>
              <a:rPr sz="14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Thevenin-Norton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transformation.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46070" y="2798729"/>
            <a:ext cx="350434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ESDOIH+Cambria Math"/>
                <a:cs typeface="ESDOIH+Cambria Math"/>
              </a:rPr>
              <a:t>푣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32050" y="2863980"/>
            <a:ext cx="352419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21">
                <a:solidFill>
                  <a:srgbClr val="000000"/>
                </a:solidFill>
                <a:latin typeface="ESDOIH+Cambria Math"/>
                <a:cs typeface="ESDOIH+Cambria Math"/>
              </a:rPr>
              <a:t>표푐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2943216"/>
            <a:ext cx="204867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8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i="1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8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i="1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 i</a:t>
            </a:r>
            <a:r>
              <a:rPr sz="1450" i="1" spc="7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i="1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i="1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60650" y="2943216"/>
            <a:ext cx="638847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50" i="1" spc="2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177" y="3031489"/>
            <a:ext cx="29512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23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9019" y="3031489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54074" y="3031489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88210" y="3031489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25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21839" y="3031489"/>
            <a:ext cx="29527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23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374645" y="3065682"/>
            <a:ext cx="399822" cy="44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2000" spc="23" baseline="27272">
                <a:solidFill>
                  <a:srgbClr val="000000"/>
                </a:solidFill>
                <a:latin typeface="ESDOIH+Cambria Math"/>
                <a:cs typeface="ESDOIH+Cambria Math"/>
              </a:rPr>
              <a:t>ꢀ</a:t>
            </a:r>
            <a:r>
              <a:rPr sz="1100" spc="20">
                <a:solidFill>
                  <a:srgbClr val="000000"/>
                </a:solidFill>
                <a:latin typeface="ESDOIH+Cambria Math"/>
                <a:cs typeface="ESDOIH+Cambria Math"/>
              </a:rPr>
              <a:t>푠푐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3877429"/>
            <a:ext cx="6931490" cy="68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Norton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‘s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theorem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(Example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Thevenin's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Theorem).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2477" y="4648172"/>
            <a:ext cx="4142194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same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45360" y="4737861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48429" y="4737861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4849867"/>
            <a:ext cx="13640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9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25219" y="493814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97330" y="4938140"/>
            <a:ext cx="30479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45378" y="5431146"/>
            <a:ext cx="1176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(8.2)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2477" y="6144740"/>
            <a:ext cx="2783820" cy="959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350" spc="25" baseline="-15724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917" marR="0">
              <a:lnSpc>
                <a:spcPts val="1580"/>
              </a:lnSpc>
              <a:spcBef>
                <a:spcPts val="108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sort</a:t>
            </a:r>
          </a:p>
          <a:p>
            <a:pPr marL="228917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01394" y="6861166"/>
            <a:ext cx="1337876" cy="49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724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spc="65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spc="25" baseline="-15724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01394" y="7223497"/>
            <a:ext cx="171043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b="1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b="1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01394" y="7583282"/>
            <a:ext cx="21048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super</a:t>
            </a:r>
            <a:r>
              <a:rPr sz="1450" u="sng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394" y="7938507"/>
            <a:ext cx="97710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032760" y="793850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49850" y="7938507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(8.3)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58544" y="8026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373124" y="8026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01394" y="8167489"/>
            <a:ext cx="24394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-18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6I</a:t>
            </a:r>
            <a:r>
              <a:rPr sz="145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6I</a:t>
            </a:r>
            <a:r>
              <a:rPr sz="145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4(I</a:t>
            </a:r>
            <a:r>
              <a:rPr sz="145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73530" y="82557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74214" y="82557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432050" y="82557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727579" y="82557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01394" y="8405867"/>
            <a:ext cx="15489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2I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023235" y="840586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44587" y="84941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44955" y="84941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936114" y="84941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01394" y="8872846"/>
            <a:ext cx="2875653" cy="7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Substitutes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 spc="9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44587" y="91996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02080" y="91996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86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1394" y="1348471"/>
            <a:ext cx="1246743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3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1394" y="1713221"/>
            <a:ext cx="11861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4(I</a:t>
            </a:r>
            <a:r>
              <a:rPr sz="145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1262" y="18014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06855" y="18014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8202" y="2064841"/>
            <a:ext cx="1020127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VKVNW+Cambria Math"/>
                <a:cs typeface="QVKVNW+Cambria Math"/>
              </a:rPr>
              <a:t>∴</a:t>
            </a:r>
            <a:r>
              <a:rPr sz="1450" spc="9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75610" y="2075553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2447281"/>
            <a:ext cx="272241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Equ.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2809613"/>
            <a:ext cx="14043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3A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6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0709" y="28978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5499" y="2897885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69160" y="2897885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1295" y="315093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4112" y="3178559"/>
            <a:ext cx="713859" cy="63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36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51">
                <a:solidFill>
                  <a:srgbClr val="000000"/>
                </a:solidFill>
                <a:latin typeface="QVKVNW+Cambria Math"/>
                <a:cs typeface="QVKVNW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QVKVNW+Cambria Math"/>
                <a:cs typeface="QVKVNW+Cambria Math"/>
              </a:rPr>
              <a:t>푁</a:t>
            </a:r>
          </a:p>
          <a:p>
            <a:pPr marL="0" marR="0">
              <a:lnSpc>
                <a:spcPts val="1318"/>
              </a:lnSpc>
              <a:spcBef>
                <a:spcPts val="267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QVKVNW+Cambria Math"/>
                <a:cs typeface="QVKVNW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QVKVNW+Cambria Math"/>
                <a:cs typeface="QVKVNW+Cambria Math"/>
              </a:rPr>
              <a:t>푁</a:t>
            </a:r>
            <a:r>
              <a:rPr sz="1400" spc="-146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49">
                <a:solidFill>
                  <a:srgbClr val="000000"/>
                </a:solidFill>
                <a:latin typeface="QVKVNW+Cambria Math"/>
                <a:cs typeface="QVKVNW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QVKVNW+Cambria Math"/>
                <a:cs typeface="QVKVNW+Cambria Math"/>
              </a:rPr>
              <a:t>퐿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3266261"/>
            <a:ext cx="85404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16785" y="3266261"/>
            <a:ext cx="64411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08250" y="3259997"/>
            <a:ext cx="935587" cy="502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2.25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0709" y="336524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6144" y="3365245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17089" y="3398964"/>
            <a:ext cx="58534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61">
                <a:solidFill>
                  <a:srgbClr val="000000"/>
                </a:solidFill>
                <a:latin typeface="Cambria Math"/>
                <a:cs typeface="Cambria Math"/>
              </a:rPr>
              <a:t>3+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 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4106282"/>
            <a:ext cx="34660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by,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83175" y="4106282"/>
            <a:ext cx="116628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(8.4)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77252" y="4447730"/>
            <a:ext cx="493385" cy="68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spc="-28" baseline="28571">
                <a:solidFill>
                  <a:srgbClr val="000000"/>
                </a:solidFill>
                <a:latin typeface="QVKVNW+Cambria Math"/>
                <a:cs typeface="QVKVNW+Cambria Math"/>
              </a:rPr>
              <a:t>푉</a:t>
            </a:r>
            <a:r>
              <a:rPr sz="1050" spc="125">
                <a:solidFill>
                  <a:srgbClr val="000000"/>
                </a:solidFill>
                <a:latin typeface="QVKVNW+Cambria Math"/>
                <a:cs typeface="QVKVNW+Cambria Math"/>
              </a:rPr>
              <a:t>푇ℎ</a:t>
            </a:r>
          </a:p>
          <a:p>
            <a:pPr marL="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QVKVNW+Cambria Math"/>
                <a:cs typeface="QVKVNW+Cambria Math"/>
              </a:rPr>
              <a:t>푅</a:t>
            </a:r>
            <a:r>
              <a:rPr sz="1600" spc="125" baseline="-24160">
                <a:solidFill>
                  <a:srgbClr val="000000"/>
                </a:solidFill>
                <a:latin typeface="QVKVNW+Cambria Math"/>
                <a:cs typeface="QVKVNW+Cambria Math"/>
              </a:rPr>
              <a:t>푇ℎ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63599" y="4447730"/>
            <a:ext cx="327784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</a:p>
          <a:p>
            <a:pPr marL="0" marR="0">
              <a:lnSpc>
                <a:spcPts val="1494"/>
              </a:lnSpc>
              <a:spcBef>
                <a:spcPts val="4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559" y="4573388"/>
            <a:ext cx="516897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5715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20787" y="4573388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16380" y="4530949"/>
            <a:ext cx="813363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5612502"/>
            <a:ext cx="41373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7030A0"/>
                </a:solidFill>
                <a:latin typeface="Times New Roman"/>
                <a:cs typeface="Times New Roman"/>
              </a:rPr>
              <a:t>H.W./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3559" y="6575416"/>
            <a:ext cx="4584238" cy="89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65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Norton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‘s</a:t>
            </a:r>
            <a:r>
              <a:rPr sz="145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(Example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Thevenin's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Theorem).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97753" y="7566779"/>
            <a:ext cx="1176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(8.5)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72477" y="8327997"/>
            <a:ext cx="4142194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same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45360" y="841794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948429" y="8417940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01394" y="8529692"/>
            <a:ext cx="158418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9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0.44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Ω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25219" y="8617965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97330" y="8617965"/>
            <a:ext cx="30479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87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549880"/>
            <a:ext cx="3886149" cy="959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  <a:p>
            <a:pPr marL="228917" marR="0">
              <a:lnSpc>
                <a:spcPts val="1580"/>
              </a:lnSpc>
              <a:spcBef>
                <a:spcPts val="108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sort</a:t>
            </a:r>
            <a:r>
              <a:rPr sz="145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228917" marR="0">
              <a:lnSpc>
                <a:spcPts val="1580"/>
              </a:lnSpc>
              <a:spcBef>
                <a:spcPts val="136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spc="6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5378" y="2628638"/>
            <a:ext cx="1176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(8.6)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477" y="2979900"/>
            <a:ext cx="7130398" cy="955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S.C.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remove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(4Ω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because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917" marR="0">
              <a:lnSpc>
                <a:spcPts val="1580"/>
              </a:lnSpc>
              <a:spcBef>
                <a:spcPts val="219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(4Ω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tends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S.C.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path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</a:p>
          <a:p>
            <a:pPr marL="228917" marR="0">
              <a:lnSpc>
                <a:spcPts val="1580"/>
              </a:lnSpc>
              <a:spcBef>
                <a:spcPts val="322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Ω).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1394" y="3820279"/>
            <a:ext cx="469052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(4Ω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(S.C.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80" y="4161125"/>
            <a:ext cx="660648" cy="679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43">
                <a:solidFill>
                  <a:srgbClr val="000000"/>
                </a:solidFill>
                <a:latin typeface="Cambria Math"/>
                <a:cs typeface="Cambria Math"/>
              </a:rPr>
              <a:t>4×</a:t>
            </a:r>
            <a:r>
              <a:rPr sz="1200" spc="62">
                <a:solidFill>
                  <a:srgbClr val="000000"/>
                </a:solidFill>
                <a:latin typeface="BWIFUO+Cambria Math"/>
                <a:cs typeface="BWIFUO+Cambria Math"/>
              </a:rPr>
              <a:t>푅</a:t>
            </a:r>
            <a:r>
              <a:rPr sz="1400" spc="10" baseline="-25000">
                <a:solidFill>
                  <a:srgbClr val="000000"/>
                </a:solidFill>
                <a:latin typeface="BWIFUO+Cambria Math"/>
                <a:cs typeface="BWIFUO+Cambria Math"/>
              </a:rPr>
              <a:t>푠푐</a:t>
            </a:r>
          </a:p>
          <a:p>
            <a:pPr marL="9525" marR="0">
              <a:lnSpc>
                <a:spcPts val="1406"/>
              </a:lnSpc>
              <a:spcBef>
                <a:spcPts val="221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4+</a:t>
            </a:r>
            <a:r>
              <a:rPr sz="1200" spc="62">
                <a:solidFill>
                  <a:srgbClr val="000000"/>
                </a:solidFill>
                <a:latin typeface="BWIFUO+Cambria Math"/>
                <a:cs typeface="BWIFUO+Cambria Math"/>
              </a:rPr>
              <a:t>푅</a:t>
            </a:r>
            <a:r>
              <a:rPr sz="1600" spc="-43" baseline="-25000">
                <a:solidFill>
                  <a:srgbClr val="000000"/>
                </a:solidFill>
                <a:latin typeface="BWIFUO+Cambria Math"/>
                <a:cs typeface="BWIFUO+Cambria Math"/>
              </a:rPr>
              <a:t>푠푐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564" y="4161125"/>
            <a:ext cx="513391" cy="64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28">
                <a:solidFill>
                  <a:srgbClr val="000000"/>
                </a:solidFill>
                <a:latin typeface="Cambria Math"/>
                <a:cs typeface="Cambria Math"/>
              </a:rPr>
              <a:t>4×0</a:t>
            </a:r>
          </a:p>
          <a:p>
            <a:pPr marL="0" marR="0">
              <a:lnSpc>
                <a:spcPts val="1406"/>
              </a:lnSpc>
              <a:spcBef>
                <a:spcPts val="471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4+0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1869" y="4268207"/>
            <a:ext cx="602622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23825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36114" y="4234256"/>
            <a:ext cx="457104" cy="57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3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51100" y="4268207"/>
            <a:ext cx="1099498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01394" y="4735567"/>
            <a:ext cx="378581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figure.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87950" y="5679177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(8.7)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47465" y="6134798"/>
            <a:ext cx="680844" cy="42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spc="148" baseline="28857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050" spc="16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900" baseline="28857">
                <a:solidFill>
                  <a:srgbClr val="000000"/>
                </a:solidFill>
                <a:latin typeface="BWIFUO+Cambria Math"/>
                <a:cs typeface="BWIFUO+Cambria Math"/>
              </a:rPr>
              <a:t>−</a:t>
            </a:r>
            <a:r>
              <a:rPr sz="1900" spc="-205" baseline="28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baseline="28857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34865" y="6134798"/>
            <a:ext cx="426643" cy="6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49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1600" baseline="-24239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67055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6260838"/>
            <a:ext cx="3059704" cy="1034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834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b="1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b="1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b="1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sz="1350" b="1" baseline="-15517">
                <a:solidFill>
                  <a:srgbClr val="000000"/>
                </a:solidFill>
                <a:latin typeface="Times New Roman"/>
                <a:cs typeface="Times New Roman"/>
              </a:rPr>
              <a:t>sc,</a:t>
            </a:r>
          </a:p>
          <a:p>
            <a:pPr marL="0" marR="0">
              <a:lnSpc>
                <a:spcPts val="2113"/>
              </a:lnSpc>
              <a:spcBef>
                <a:spcPts val="214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BWIFUO+Cambria Math"/>
                <a:cs typeface="BWIFUO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8V</a:t>
            </a:r>
            <a:r>
              <a:rPr sz="145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BWIFUO+Cambria Math"/>
                <a:cs typeface="BWIFUO+Cambria Math"/>
              </a:rPr>
              <a:t>–</a:t>
            </a:r>
            <a:r>
              <a:rPr sz="18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22.5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62451" y="6204873"/>
            <a:ext cx="457358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BWIFUO+Cambria Math"/>
                <a:cs typeface="BWIFUO+Cambria Math"/>
              </a:rPr>
              <a:t>–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24629" y="6260838"/>
            <a:ext cx="798202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1.5 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10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30521" y="6218398"/>
            <a:ext cx="590962" cy="56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90753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538220" y="638282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35817" y="680401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6144" y="689228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83055" y="689228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7185397"/>
            <a:ext cx="230627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clearly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29284" y="7526845"/>
            <a:ext cx="407529" cy="6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spc="148" baseline="28571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66992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25194" y="7610318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63637" y="7652757"/>
            <a:ext cx="39052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13304" y="7652757"/>
            <a:ext cx="90563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2059" y="765275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3559" y="8110339"/>
            <a:ext cx="26682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Equ.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8472542"/>
            <a:ext cx="153772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0709" y="85608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49705" y="8560815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802510" y="8560815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45378" y="9197078"/>
            <a:ext cx="11761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(8.8)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559" y="9559345"/>
            <a:ext cx="40942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7030A0"/>
                </a:solidFill>
                <a:latin typeface="Times New Roman"/>
                <a:cs typeface="Times New Roman"/>
              </a:rPr>
              <a:t>H.W./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88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442142"/>
            <a:ext cx="1236394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 </a:t>
            </a:r>
            <a:r>
              <a:rPr sz="1600" i="1" spc="15">
                <a:solidFill>
                  <a:srgbClr val="FF0000"/>
                </a:solidFill>
                <a:latin typeface="VWUWPJ+Harlow Solid Italic,Italic"/>
                <a:cs typeface="VWUWPJ+Harlow Solid Italic,Italic"/>
              </a:rPr>
              <a:t>(9)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03220" y="1353087"/>
            <a:ext cx="4142656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 spc="-23">
                <a:solidFill>
                  <a:srgbClr val="FF0000"/>
                </a:solidFill>
                <a:latin typeface="Rockwell"/>
                <a:cs typeface="Rockwell"/>
              </a:rPr>
              <a:t>Maximum</a:t>
            </a:r>
            <a:r>
              <a:rPr sz="2200" b="1" u="sng" spc="68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Power</a:t>
            </a:r>
            <a:r>
              <a:rPr sz="2200" b="1" u="sng" spc="-37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Transfer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018403"/>
            <a:ext cx="7459248" cy="1907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ituations,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designed</a:t>
            </a:r>
            <a:r>
              <a:rPr sz="145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applic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areas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ommunic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desirab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maximize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deliver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adjust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16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ire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5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except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70C0"/>
                </a:solidFill>
                <a:latin typeface="Times New Roman"/>
                <a:cs typeface="Times New Roman"/>
              </a:rPr>
              <a:t>Figure</a:t>
            </a:r>
            <a:r>
              <a:rPr sz="145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(1)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9395" y="3837021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3599" y="3973644"/>
            <a:ext cx="440928" cy="590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IALQVG+Cambria Math"/>
                <a:cs typeface="IALQVG+Cambria Math"/>
              </a:rPr>
              <a:t>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74620" y="3973644"/>
            <a:ext cx="810149" cy="555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IALQVG+Cambria Math"/>
                <a:cs typeface="IALQVG+Cambria Math"/>
              </a:rPr>
              <a:t>ꢀ</a:t>
            </a:r>
            <a:r>
              <a:rPr sz="17250" spc="-3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500" spc="-5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62020" y="402055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06290" y="4020557"/>
            <a:ext cx="273406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00B050"/>
                </a:solidFill>
                <a:latin typeface="Times New Roman"/>
                <a:cs typeface="Times New Roman"/>
              </a:rPr>
              <a:t>(9.1):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4719" y="39942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68755" y="3913221"/>
            <a:ext cx="890389" cy="65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93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75" baseline="31578">
                <a:solidFill>
                  <a:srgbClr val="000000"/>
                </a:solidFill>
                <a:latin typeface="IALQVG+Cambria Math"/>
                <a:cs typeface="IALQVG+Cambria Math"/>
              </a:rPr>
              <a:t>푉</a:t>
            </a:r>
            <a:r>
              <a:rPr sz="950" spc="11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</a:p>
          <a:p>
            <a:pPr marL="0" marR="0">
              <a:lnSpc>
                <a:spcPts val="1406"/>
              </a:lnSpc>
              <a:spcBef>
                <a:spcPts val="220"/>
              </a:spcBef>
              <a:spcAft>
                <a:spcPct val="0"/>
              </a:spcAft>
            </a:pPr>
            <a:r>
              <a:rPr sz="1200" spc="60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400" spc="112" baseline="-2500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  <a:r>
              <a:rPr sz="17250" spc="-3527" baseline="-2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00" spc="4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00" spc="-15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400" baseline="-2500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1184" y="4020557"/>
            <a:ext cx="100807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5694" y="4108830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89479" y="4108830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25746" y="4353932"/>
            <a:ext cx="21038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transfer.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9127" y="4849867"/>
            <a:ext cx="647380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9E70"/>
                </a:solidFill>
                <a:latin typeface="Times New Roman"/>
                <a:cs typeface="Times New Roman"/>
              </a:rPr>
              <a:t>Maximum </a:t>
            </a:r>
            <a:r>
              <a:rPr sz="1450" b="1">
                <a:solidFill>
                  <a:srgbClr val="009E70"/>
                </a:solidFill>
                <a:latin typeface="Times New Roman"/>
                <a:cs typeface="Times New Roman"/>
              </a:rPr>
              <a:t>power</a:t>
            </a:r>
            <a:r>
              <a:rPr sz="1450" b="1" spc="-18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transferred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equals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9127" y="5059417"/>
            <a:ext cx="434007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45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43401" y="5147944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77029" y="5147944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5517252"/>
            <a:ext cx="7462453" cy="73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prove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imum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theorem,</a:t>
            </a:r>
            <a:r>
              <a:rPr sz="145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ifferentiate</a:t>
            </a:r>
            <a:r>
              <a:rPr sz="145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i="1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equat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  <a:p>
            <a:pPr marL="0" marR="0">
              <a:lnSpc>
                <a:spcPts val="1950"/>
              </a:lnSpc>
              <a:spcBef>
                <a:spcPts val="3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350" b="1" baseline="-15436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350" b="1" spc="-37" baseline="-154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69870" y="597145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1184" y="6010973"/>
            <a:ext cx="42233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IALQVG+Cambria Math"/>
                <a:cs typeface="IALQVG+Cambria Math"/>
              </a:rPr>
              <a:t>푑푝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87805" y="5991923"/>
            <a:ext cx="1723953" cy="478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8">
                <a:solidFill>
                  <a:srgbClr val="000000"/>
                </a:solidFill>
                <a:latin typeface="IALQVG+Cambria Math"/>
                <a:cs typeface="IALQVG+Cambria Math"/>
              </a:rPr>
              <a:t>ꢂ푅</a:t>
            </a:r>
            <a:r>
              <a:rPr sz="1600" u="sng" spc="125" baseline="-3600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  <a:r>
              <a:rPr sz="17250" spc="-4282" baseline="-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7250" spc="-36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ꢃ</a:t>
            </a:r>
            <a:r>
              <a:rPr sz="17250" spc="-36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−</a:t>
            </a:r>
            <a:r>
              <a:rPr sz="17250" spc="-4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7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7250" spc="-3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ꢂ푅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75610" y="5991923"/>
            <a:ext cx="931968" cy="595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 spc="125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  <a:r>
              <a:rPr sz="17250" spc="-4282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 </a:t>
            </a:r>
            <a:r>
              <a:rPr sz="1250" spc="30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u="sng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  <a:r>
              <a:rPr sz="17250" spc="-4133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ꢃ</a:t>
            </a:r>
            <a:r>
              <a:rPr sz="2700" baseline="-84000">
                <a:solidFill>
                  <a:srgbClr val="000000"/>
                </a:solidFill>
                <a:latin typeface="IALQVG+Cambria Math"/>
                <a:cs typeface="IALQVG+Cambria Math"/>
              </a:rPr>
              <a:t>ꢄ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06144" y="6080667"/>
            <a:ext cx="900218" cy="58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IALQVG+Cambria Math"/>
                <a:cs typeface="IALQVG+Cambria Math"/>
              </a:rPr>
              <a:t>푉</a:t>
            </a:r>
            <a:r>
              <a:rPr sz="17250" spc="-28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IALQVG+Cambria Math"/>
                <a:cs typeface="IALQVG+Cambria Math"/>
              </a:rPr>
              <a:t>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17089" y="6076225"/>
            <a:ext cx="27093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718054" y="6076225"/>
            <a:ext cx="27093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11262" y="611385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82687" y="6228532"/>
            <a:ext cx="3258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34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98039" y="6242971"/>
            <a:ext cx="30533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65095" y="6238531"/>
            <a:ext cx="1026845" cy="480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spc="125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  <a:r>
              <a:rPr sz="17250" spc="-4280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30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spc="116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ꢃ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6259004"/>
            <a:ext cx="528424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88">
                <a:solidFill>
                  <a:srgbClr val="000000"/>
                </a:solidFill>
                <a:latin typeface="IALQVG+Cambria Math"/>
                <a:cs typeface="IALQVG+Cambria Math"/>
              </a:rPr>
              <a:t>푑푅</a:t>
            </a:r>
            <a:r>
              <a:rPr sz="1600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78280" y="6554533"/>
            <a:ext cx="702998" cy="680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 spc="18">
                <a:solidFill>
                  <a:srgbClr val="000000"/>
                </a:solidFill>
                <a:latin typeface="IALQVG+Cambria Math"/>
                <a:cs typeface="IALQVG+Cambria Math"/>
              </a:rPr>
              <a:t>ꢁ</a:t>
            </a:r>
            <a:r>
              <a:rPr sz="1900" spc="31" baseline="58333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u="sng" spc="125" baseline="41666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35835" y="6554533"/>
            <a:ext cx="1047043" cy="688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57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900" spc="-150" baseline="2857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900" spc="28" baseline="28571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050" u="sng" spc="12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  <a:r>
              <a:rPr sz="1900" baseline="28571">
                <a:solidFill>
                  <a:srgbClr val="000000"/>
                </a:solidFill>
                <a:latin typeface="IALQVG+Cambria Math"/>
                <a:cs typeface="IALQVG+Cambria Math"/>
              </a:rPr>
              <a:t>−</a:t>
            </a:r>
            <a:r>
              <a:rPr sz="17250" spc="-4033" baseline="28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60" baseline="28571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900" baseline="28571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</a:p>
          <a:p>
            <a:pPr marL="0" marR="0">
              <a:lnSpc>
                <a:spcPts val="1494"/>
              </a:lnSpc>
              <a:spcBef>
                <a:spcPts val="44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spc="126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  <a:r>
              <a:rPr sz="17250" spc="-4284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28">
                <a:solidFill>
                  <a:srgbClr val="000000"/>
                </a:solidFill>
                <a:latin typeface="IALQVG+Cambria Math"/>
                <a:cs typeface="IALQVG+Cambria Math"/>
              </a:rPr>
              <a:t>푅</a:t>
            </a:r>
            <a:r>
              <a:rPr sz="1600" spc="116" baseline="-24000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ꢃ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565400" y="6619785"/>
            <a:ext cx="27093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IALQVG+Cambria Math"/>
                <a:cs typeface="IALQVG+Cambria Math"/>
              </a:rPr>
              <a:t>퐿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651125" y="6624227"/>
            <a:ext cx="684329" cy="56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IALQVG+Cambria Math"/>
                <a:cs typeface="IALQVG+Cambria Math"/>
              </a:rPr>
              <a:t>ꢄ</a:t>
            </a:r>
            <a:r>
              <a:rPr sz="17250" spc="-40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4244" y="6669480"/>
            <a:ext cx="57059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IALQVG+Cambria Math"/>
                <a:cs typeface="IALQVG+Cambria Math"/>
              </a:rPr>
              <a:t>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9362" y="6657410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20787" y="6771710"/>
            <a:ext cx="325795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 spc="34">
                <a:solidFill>
                  <a:srgbClr val="000000"/>
                </a:solidFill>
                <a:latin typeface="IALQVG+Cambria Math"/>
                <a:cs typeface="IALQVG+Cambria Math"/>
              </a:rPr>
              <a:t>푇ℎ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669160" y="6786150"/>
            <a:ext cx="30533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IALQVG+Cambria Math"/>
                <a:cs typeface="IALQVG+Cambria Math"/>
              </a:rPr>
              <a:t>ꢂ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7194922"/>
            <a:ext cx="146873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implies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91184" y="7404854"/>
            <a:ext cx="27457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450" spc="9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+R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5">
                <a:solidFill>
                  <a:srgbClr val="000000"/>
                </a:solidFill>
                <a:latin typeface="Times New Roman"/>
                <a:cs typeface="Times New Roman"/>
              </a:rPr>
              <a:t>2R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49019" y="7493127"/>
            <a:ext cx="3048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449705" y="7493127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897760" y="7493127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432050" y="7493127"/>
            <a:ext cx="30472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5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851404" y="7493127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3559" y="7604879"/>
            <a:ext cx="106016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92174" y="7852782"/>
            <a:ext cx="90563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50" baseline="-1551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576320" y="785278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8339192"/>
            <a:ext cx="686821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transferred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substitut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907539" y="8687886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621155" y="8727664"/>
            <a:ext cx="430649" cy="39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3" baseline="31578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sz="950" spc="37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25219" y="8834746"/>
            <a:ext cx="660090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14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05092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5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500120" y="883474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611630" y="8965916"/>
            <a:ext cx="563999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46">
                <a:solidFill>
                  <a:srgbClr val="000000"/>
                </a:solidFill>
                <a:latin typeface="Cambria Math"/>
                <a:cs typeface="Cambria Math"/>
              </a:rPr>
              <a:t>4R</a:t>
            </a:r>
            <a:r>
              <a:rPr sz="1400" spc="37" baseline="-25000">
                <a:solidFill>
                  <a:srgbClr val="000000"/>
                </a:solidFill>
                <a:latin typeface="Cambria Math"/>
                <a:cs typeface="Cambria Math"/>
              </a:rPr>
              <a:t>Th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3559" y="9303927"/>
            <a:ext cx="7468640" cy="50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6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b="1" i="1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000000"/>
                </a:solidFill>
                <a:latin typeface="Times New Roman"/>
                <a:cs typeface="Times New Roman"/>
              </a:rPr>
              <a:t>= R</a:t>
            </a:r>
            <a:r>
              <a:rPr sz="1450" b="1" i="1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b="1" i="1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IALQVG+Cambria Math"/>
                <a:cs typeface="IALQVG+Cambria Math"/>
              </a:rPr>
              <a:t>≠</a:t>
            </a:r>
            <a:r>
              <a:rPr sz="17250" spc="-4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b="1" i="1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compute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519170" y="9409176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919601" y="9409176"/>
            <a:ext cx="3048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 spc="-25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749546" y="9409176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178425" y="9409176"/>
            <a:ext cx="3048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 spc="-25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3559" y="9578395"/>
            <a:ext cx="329851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  <a:r>
              <a:rPr sz="1450" spc="-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uat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(1).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89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681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2019-10-29T09:34:58Z</dcterms:modified>
</cp:coreProperties>
</file>